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7" r:id="rId2"/>
    <p:sldId id="256" r:id="rId3"/>
    <p:sldId id="257" r:id="rId4"/>
    <p:sldId id="258" r:id="rId5"/>
    <p:sldId id="259" r:id="rId6"/>
    <p:sldId id="260" r:id="rId7"/>
    <p:sldId id="261"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62" r:id="rId21"/>
    <p:sldId id="281" r:id="rId22"/>
    <p:sldId id="263" r:id="rId23"/>
    <p:sldId id="282" r:id="rId24"/>
    <p:sldId id="284" r:id="rId25"/>
    <p:sldId id="264" r:id="rId26"/>
    <p:sldId id="283" r:id="rId27"/>
    <p:sldId id="265" r:id="rId28"/>
    <p:sldId id="280"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06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23" autoAdjust="0"/>
    <p:restoredTop sz="96247" autoAdjust="0"/>
  </p:normalViewPr>
  <p:slideViewPr>
    <p:cSldViewPr snapToGrid="0" snapToObjects="1">
      <p:cViewPr varScale="1">
        <p:scale>
          <a:sx n="111" d="100"/>
          <a:sy n="111" d="100"/>
        </p:scale>
        <p:origin x="1212" y="3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22146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43276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80754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428659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19004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10/2/2024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12710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10/2/2024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55457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01877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3434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BCAD085-E8A6-8845-BD4E-CB4CCA059FC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19689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06274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80750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72579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BCAD085-E8A6-8845-BD4E-CB4CCA059FC4}" type="datetimeFigureOut">
              <a:rPr lang="en-US" smtClean="0"/>
              <a:t>10/2/2024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202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BCAD085-E8A6-8845-BD4E-CB4CCA059FC4}" type="datetimeFigureOut">
              <a:rPr lang="en-US" smtClean="0"/>
              <a:t>10/2/2024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60691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BCAD085-E8A6-8845-BD4E-CB4CCA059FC4}" type="datetimeFigureOut">
              <a:rPr lang="en-US" smtClean="0"/>
              <a:t>10/2/2024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71214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05869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CAD085-E8A6-8845-BD4E-CB4CCA059FC4}" type="datetimeFigureOut">
              <a:rPr lang="en-US" smtClean="0"/>
              <a:t>10/2/2024</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5395135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0033A-8EBF-83F5-5938-C0EC4F6C2956}"/>
              </a:ext>
            </a:extLst>
          </p:cNvPr>
          <p:cNvSpPr>
            <a:spLocks noGrp="1"/>
          </p:cNvSpPr>
          <p:nvPr>
            <p:ph type="title"/>
          </p:nvPr>
        </p:nvSpPr>
        <p:spPr/>
        <p:txBody>
          <a:bodyPr/>
          <a:lstStyle/>
          <a:p>
            <a:r>
              <a:rPr lang="en-US" dirty="0"/>
              <a:t>Team_1(Blue_Pr0s) </a:t>
            </a:r>
          </a:p>
        </p:txBody>
      </p:sp>
      <p:sp>
        <p:nvSpPr>
          <p:cNvPr id="3" name="Content Placeholder 2">
            <a:extLst>
              <a:ext uri="{FF2B5EF4-FFF2-40B4-BE49-F238E27FC236}">
                <a16:creationId xmlns:a16="http://schemas.microsoft.com/office/drawing/2014/main" id="{FD27935D-FF7C-C880-7B5D-CD1D09CF543C}"/>
              </a:ext>
            </a:extLst>
          </p:cNvPr>
          <p:cNvSpPr>
            <a:spLocks noGrp="1"/>
          </p:cNvSpPr>
          <p:nvPr>
            <p:ph idx="1"/>
          </p:nvPr>
        </p:nvSpPr>
        <p:spPr/>
        <p:txBody>
          <a:bodyPr/>
          <a:lstStyle/>
          <a:p>
            <a:pPr>
              <a:buFont typeface="Arial" panose="020B0604020202020204" pitchFamily="34" charset="0"/>
              <a:buChar char="•"/>
            </a:pPr>
            <a:r>
              <a:rPr lang="en-US" dirty="0"/>
              <a:t>Bahaa Boghdady Kamel</a:t>
            </a:r>
          </a:p>
          <a:p>
            <a:pPr>
              <a:buFont typeface="Arial" panose="020B0604020202020204" pitchFamily="34" charset="0"/>
              <a:buChar char="•"/>
            </a:pPr>
            <a:r>
              <a:rPr lang="en-US" b="0" i="0" dirty="0">
                <a:effectLst/>
                <a:latin typeface="Arial" panose="020B0604020202020204" pitchFamily="34" charset="0"/>
              </a:rPr>
              <a:t>Eslam El-</a:t>
            </a:r>
            <a:r>
              <a:rPr lang="en-US" dirty="0">
                <a:latin typeface="Arial" panose="020B0604020202020204" pitchFamily="34" charset="0"/>
              </a:rPr>
              <a:t>S</a:t>
            </a:r>
            <a:r>
              <a:rPr lang="en-US" b="0" i="0" dirty="0">
                <a:effectLst/>
                <a:latin typeface="Arial" panose="020B0604020202020204" pitchFamily="34" charset="0"/>
              </a:rPr>
              <a:t>ayed Abdelhadi</a:t>
            </a:r>
          </a:p>
          <a:p>
            <a:pPr>
              <a:buFont typeface="Arial" panose="020B0604020202020204" pitchFamily="34" charset="0"/>
              <a:buChar char="•"/>
            </a:pPr>
            <a:r>
              <a:rPr lang="en-US" b="0" i="0" dirty="0">
                <a:effectLst/>
                <a:latin typeface="Arial" panose="020B0604020202020204" pitchFamily="34" charset="0"/>
              </a:rPr>
              <a:t>Mohsen Sabry Abdelmohsen</a:t>
            </a:r>
          </a:p>
          <a:p>
            <a:pPr>
              <a:buFont typeface="Arial" panose="020B0604020202020204" pitchFamily="34" charset="0"/>
              <a:buChar char="•"/>
            </a:pPr>
            <a:r>
              <a:rPr lang="da-DK" b="0" i="0" dirty="0">
                <a:effectLst/>
                <a:latin typeface="Arial" panose="020B0604020202020204" pitchFamily="34" charset="0"/>
              </a:rPr>
              <a:t>Youssef Nabil Youssef</a:t>
            </a:r>
            <a:endParaRPr lang="en-US" dirty="0"/>
          </a:p>
        </p:txBody>
      </p:sp>
      <p:sp>
        <p:nvSpPr>
          <p:cNvPr id="4" name="TextBox 3">
            <a:extLst>
              <a:ext uri="{FF2B5EF4-FFF2-40B4-BE49-F238E27FC236}">
                <a16:creationId xmlns:a16="http://schemas.microsoft.com/office/drawing/2014/main" id="{2BE59FE3-1A3D-09A2-0A0D-99EE11B1D203}"/>
              </a:ext>
            </a:extLst>
          </p:cNvPr>
          <p:cNvSpPr txBox="1"/>
          <p:nvPr/>
        </p:nvSpPr>
        <p:spPr>
          <a:xfrm>
            <a:off x="4754880" y="4398264"/>
            <a:ext cx="3904488" cy="369332"/>
          </a:xfrm>
          <a:prstGeom prst="rect">
            <a:avLst/>
          </a:prstGeom>
          <a:noFill/>
        </p:spPr>
        <p:txBody>
          <a:bodyPr wrap="square" rtlCol="0">
            <a:spAutoFit/>
          </a:bodyPr>
          <a:lstStyle/>
          <a:p>
            <a:r>
              <a:rPr lang="en-US" dirty="0"/>
              <a:t>Mentor : Eng/ Marina Hany</a:t>
            </a:r>
          </a:p>
        </p:txBody>
      </p:sp>
    </p:spTree>
    <p:extLst>
      <p:ext uri="{BB962C8B-B14F-4D97-AF65-F5344CB8AC3E}">
        <p14:creationId xmlns:p14="http://schemas.microsoft.com/office/powerpoint/2010/main" val="66121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8D532-646E-6D1A-6C00-652F413F820F}"/>
              </a:ext>
            </a:extLst>
          </p:cNvPr>
          <p:cNvSpPr>
            <a:spLocks noGrp="1"/>
          </p:cNvSpPr>
          <p:nvPr>
            <p:ph type="title"/>
          </p:nvPr>
        </p:nvSpPr>
        <p:spPr>
          <a:xfrm>
            <a:off x="91518" y="224118"/>
            <a:ext cx="7626018" cy="1400530"/>
          </a:xfrm>
        </p:spPr>
        <p:txBody>
          <a:bodyPr/>
          <a:lstStyle/>
          <a:p>
            <a:r>
              <a:rPr lang="en-US" sz="2500" b="0" i="0" dirty="0">
                <a:effectLst/>
                <a:latin typeface="source-serif-pro"/>
              </a:rPr>
              <a:t>we could notice is that there are multiple RDP connection from this specific IP address to private IP address which should be the webserver that we got this network capture file from</a:t>
            </a:r>
            <a:endParaRPr lang="en-US" sz="2500" dirty="0"/>
          </a:p>
        </p:txBody>
      </p:sp>
      <p:pic>
        <p:nvPicPr>
          <p:cNvPr id="5" name="Content Placeholder 4">
            <a:extLst>
              <a:ext uri="{FF2B5EF4-FFF2-40B4-BE49-F238E27FC236}">
                <a16:creationId xmlns:a16="http://schemas.microsoft.com/office/drawing/2014/main" id="{219B4A1F-45F1-CB3B-7676-021EA9CFFF86}"/>
              </a:ext>
            </a:extLst>
          </p:cNvPr>
          <p:cNvPicPr>
            <a:picLocks noGrp="1" noChangeAspect="1"/>
          </p:cNvPicPr>
          <p:nvPr>
            <p:ph idx="1"/>
          </p:nvPr>
        </p:nvPicPr>
        <p:blipFill>
          <a:blip r:embed="rId2"/>
          <a:stretch>
            <a:fillRect/>
          </a:stretch>
        </p:blipFill>
        <p:spPr>
          <a:xfrm>
            <a:off x="0" y="2280150"/>
            <a:ext cx="9144000" cy="4353731"/>
          </a:xfrm>
        </p:spPr>
      </p:pic>
    </p:spTree>
    <p:extLst>
      <p:ext uri="{BB962C8B-B14F-4D97-AF65-F5344CB8AC3E}">
        <p14:creationId xmlns:p14="http://schemas.microsoft.com/office/powerpoint/2010/main" val="1749341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56D736-9C04-A451-E81A-2C88A4957CBB}"/>
              </a:ext>
            </a:extLst>
          </p:cNvPr>
          <p:cNvSpPr txBox="1"/>
          <p:nvPr/>
        </p:nvSpPr>
        <p:spPr>
          <a:xfrm>
            <a:off x="827700" y="609594"/>
            <a:ext cx="6789252" cy="923330"/>
          </a:xfrm>
          <a:prstGeom prst="rect">
            <a:avLst/>
          </a:prstGeom>
          <a:noFill/>
        </p:spPr>
        <p:txBody>
          <a:bodyPr wrap="square">
            <a:spAutoFit/>
          </a:bodyPr>
          <a:lstStyle/>
          <a:p>
            <a:r>
              <a:rPr lang="en-US" b="0" i="0" dirty="0">
                <a:solidFill>
                  <a:schemeClr val="tx2"/>
                </a:solidFill>
                <a:effectLst/>
                <a:latin typeface="source-serif-pro"/>
              </a:rPr>
              <a:t>When filtered for the external IP address which revealing another story, turns out that this external IP address is a webserver and it was also bruteforced to get access via login page </a:t>
            </a:r>
            <a:endParaRPr lang="en-US" dirty="0">
              <a:solidFill>
                <a:schemeClr val="tx2"/>
              </a:solidFill>
            </a:endParaRPr>
          </a:p>
        </p:txBody>
      </p:sp>
      <p:sp>
        <p:nvSpPr>
          <p:cNvPr id="9" name="TextBox 8">
            <a:extLst>
              <a:ext uri="{FF2B5EF4-FFF2-40B4-BE49-F238E27FC236}">
                <a16:creationId xmlns:a16="http://schemas.microsoft.com/office/drawing/2014/main" id="{FC204BAB-331E-3C92-FBB9-E3B3EFE35E48}"/>
              </a:ext>
            </a:extLst>
          </p:cNvPr>
          <p:cNvSpPr txBox="1"/>
          <p:nvPr/>
        </p:nvSpPr>
        <p:spPr>
          <a:xfrm>
            <a:off x="448056" y="2048256"/>
            <a:ext cx="7772400" cy="369332"/>
          </a:xfrm>
          <a:prstGeom prst="rect">
            <a:avLst/>
          </a:prstGeom>
          <a:noFill/>
        </p:spPr>
        <p:txBody>
          <a:bodyPr wrap="square" rtlCol="0">
            <a:spAutoFit/>
          </a:bodyPr>
          <a:lstStyle/>
          <a:p>
            <a:r>
              <a:rPr lang="en-US" dirty="0"/>
              <a:t>The IP                   51.116.96.181</a:t>
            </a:r>
          </a:p>
        </p:txBody>
      </p:sp>
      <p:cxnSp>
        <p:nvCxnSpPr>
          <p:cNvPr id="11" name="Straight Arrow Connector 10">
            <a:extLst>
              <a:ext uri="{FF2B5EF4-FFF2-40B4-BE49-F238E27FC236}">
                <a16:creationId xmlns:a16="http://schemas.microsoft.com/office/drawing/2014/main" id="{1F646601-8348-2210-5892-1B24AE75C805}"/>
              </a:ext>
            </a:extLst>
          </p:cNvPr>
          <p:cNvCxnSpPr/>
          <p:nvPr/>
        </p:nvCxnSpPr>
        <p:spPr>
          <a:xfrm>
            <a:off x="1353312" y="2231136"/>
            <a:ext cx="9418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C56A5162-BF10-6065-A97F-3D076EADB8E2}"/>
              </a:ext>
            </a:extLst>
          </p:cNvPr>
          <p:cNvSpPr txBox="1"/>
          <p:nvPr/>
        </p:nvSpPr>
        <p:spPr>
          <a:xfrm>
            <a:off x="932688" y="2982516"/>
            <a:ext cx="6684264" cy="400110"/>
          </a:xfrm>
          <a:prstGeom prst="rect">
            <a:avLst/>
          </a:prstGeom>
          <a:noFill/>
        </p:spPr>
        <p:txBody>
          <a:bodyPr wrap="square">
            <a:spAutoFit/>
          </a:bodyPr>
          <a:lstStyle/>
          <a:p>
            <a:r>
              <a:rPr lang="en-US" sz="2000" b="0" i="0" dirty="0">
                <a:solidFill>
                  <a:schemeClr val="tx2"/>
                </a:solidFill>
                <a:effectLst/>
                <a:latin typeface="source-serif-pro"/>
              </a:rPr>
              <a:t>directory was targeted by the attacker’s brute-force attempt</a:t>
            </a:r>
            <a:endParaRPr lang="en-US" sz="2000" dirty="0">
              <a:solidFill>
                <a:schemeClr val="tx2"/>
              </a:solidFill>
            </a:endParaRPr>
          </a:p>
        </p:txBody>
      </p:sp>
      <p:sp>
        <p:nvSpPr>
          <p:cNvPr id="15" name="Arrow: Down 14">
            <a:extLst>
              <a:ext uri="{FF2B5EF4-FFF2-40B4-BE49-F238E27FC236}">
                <a16:creationId xmlns:a16="http://schemas.microsoft.com/office/drawing/2014/main" id="{5C02FAD2-F94D-6289-D31B-66A772B32630}"/>
              </a:ext>
            </a:extLst>
          </p:cNvPr>
          <p:cNvSpPr/>
          <p:nvPr/>
        </p:nvSpPr>
        <p:spPr>
          <a:xfrm>
            <a:off x="4222326" y="3382626"/>
            <a:ext cx="550842" cy="5649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222507E-3831-C140-51FC-571B24F38086}"/>
              </a:ext>
            </a:extLst>
          </p:cNvPr>
          <p:cNvSpPr txBox="1"/>
          <p:nvPr/>
        </p:nvSpPr>
        <p:spPr>
          <a:xfrm>
            <a:off x="1463040" y="4489704"/>
            <a:ext cx="6071616" cy="477054"/>
          </a:xfrm>
          <a:prstGeom prst="rect">
            <a:avLst/>
          </a:prstGeom>
          <a:noFill/>
        </p:spPr>
        <p:txBody>
          <a:bodyPr wrap="square" rtlCol="0">
            <a:spAutoFit/>
          </a:bodyPr>
          <a:lstStyle/>
          <a:p>
            <a:pPr algn="ctr"/>
            <a:r>
              <a:rPr lang="en-US" sz="2500" dirty="0">
                <a:highlight>
                  <a:srgbClr val="C0C0C0"/>
                </a:highlight>
              </a:rPr>
              <a:t> Index.php</a:t>
            </a:r>
          </a:p>
        </p:txBody>
      </p:sp>
    </p:spTree>
    <p:extLst>
      <p:ext uri="{BB962C8B-B14F-4D97-AF65-F5344CB8AC3E}">
        <p14:creationId xmlns:p14="http://schemas.microsoft.com/office/powerpoint/2010/main" val="334981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6D4789-F5A7-84BE-0480-0594382D5D42}"/>
              </a:ext>
            </a:extLst>
          </p:cNvPr>
          <p:cNvSpPr>
            <a:spLocks noGrp="1"/>
          </p:cNvSpPr>
          <p:nvPr>
            <p:ph idx="1"/>
          </p:nvPr>
        </p:nvSpPr>
        <p:spPr>
          <a:xfrm>
            <a:off x="205908" y="22957"/>
            <a:ext cx="7456764" cy="2912267"/>
          </a:xfrm>
        </p:spPr>
        <p:txBody>
          <a:bodyPr/>
          <a:lstStyle/>
          <a:p>
            <a:r>
              <a:rPr lang="en-US" dirty="0">
                <a:solidFill>
                  <a:schemeClr val="tx2"/>
                </a:solidFill>
                <a:latin typeface="source-serif-pro"/>
              </a:rPr>
              <a:t>We </a:t>
            </a:r>
            <a:r>
              <a:rPr lang="en-US" b="0" i="0" dirty="0">
                <a:solidFill>
                  <a:schemeClr val="tx2"/>
                </a:solidFill>
                <a:effectLst/>
                <a:latin typeface="source-serif-pro"/>
              </a:rPr>
              <a:t>tried to filter for HTTP response code 302 (Redirected) which most of website will be redirected to dashboard or another webpage after successfully logged on but there is no HTTP 302 here so I tried to identify which would be the different between successful logged on attempt and failed logon attempt</a:t>
            </a:r>
            <a:endParaRPr lang="en-US" dirty="0">
              <a:solidFill>
                <a:schemeClr val="tx2"/>
              </a:solidFill>
            </a:endParaRPr>
          </a:p>
        </p:txBody>
      </p:sp>
      <p:pic>
        <p:nvPicPr>
          <p:cNvPr id="5" name="Picture 4">
            <a:extLst>
              <a:ext uri="{FF2B5EF4-FFF2-40B4-BE49-F238E27FC236}">
                <a16:creationId xmlns:a16="http://schemas.microsoft.com/office/drawing/2014/main" id="{7E91732C-BEB5-FFDF-1045-30973D1F0330}"/>
              </a:ext>
            </a:extLst>
          </p:cNvPr>
          <p:cNvPicPr>
            <a:picLocks noChangeAspect="1"/>
          </p:cNvPicPr>
          <p:nvPr/>
        </p:nvPicPr>
        <p:blipFill>
          <a:blip r:embed="rId2"/>
          <a:stretch>
            <a:fillRect/>
          </a:stretch>
        </p:blipFill>
        <p:spPr>
          <a:xfrm>
            <a:off x="0" y="2165072"/>
            <a:ext cx="9144000" cy="4887007"/>
          </a:xfrm>
          <a:prstGeom prst="rect">
            <a:avLst/>
          </a:prstGeom>
        </p:spPr>
      </p:pic>
    </p:spTree>
    <p:extLst>
      <p:ext uri="{BB962C8B-B14F-4D97-AF65-F5344CB8AC3E}">
        <p14:creationId xmlns:p14="http://schemas.microsoft.com/office/powerpoint/2010/main" val="316350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07E9EDB-172E-A8EF-8B7E-651885A72F57}"/>
              </a:ext>
            </a:extLst>
          </p:cNvPr>
          <p:cNvPicPr>
            <a:picLocks noGrp="1" noChangeAspect="1"/>
          </p:cNvPicPr>
          <p:nvPr>
            <p:ph idx="1"/>
          </p:nvPr>
        </p:nvPicPr>
        <p:blipFill>
          <a:blip r:embed="rId2"/>
          <a:stretch>
            <a:fillRect/>
          </a:stretch>
        </p:blipFill>
        <p:spPr>
          <a:xfrm>
            <a:off x="0" y="2052638"/>
            <a:ext cx="9143999" cy="4878514"/>
          </a:xfrm>
        </p:spPr>
      </p:pic>
      <p:sp>
        <p:nvSpPr>
          <p:cNvPr id="5" name="TextBox 4">
            <a:extLst>
              <a:ext uri="{FF2B5EF4-FFF2-40B4-BE49-F238E27FC236}">
                <a16:creationId xmlns:a16="http://schemas.microsoft.com/office/drawing/2014/main" id="{257BFAAF-8E3C-5F61-82EA-5E2233CE9012}"/>
              </a:ext>
            </a:extLst>
          </p:cNvPr>
          <p:cNvSpPr txBox="1"/>
          <p:nvPr/>
        </p:nvSpPr>
        <p:spPr>
          <a:xfrm>
            <a:off x="425364" y="457307"/>
            <a:ext cx="6711654" cy="1015663"/>
          </a:xfrm>
          <a:prstGeom prst="rect">
            <a:avLst/>
          </a:prstGeom>
          <a:noFill/>
        </p:spPr>
        <p:txBody>
          <a:bodyPr wrap="square">
            <a:spAutoFit/>
          </a:bodyPr>
          <a:lstStyle/>
          <a:p>
            <a:r>
              <a:rPr lang="en-US" sz="2000" b="0" i="0" dirty="0">
                <a:solidFill>
                  <a:schemeClr val="tx2"/>
                </a:solidFill>
                <a:effectLst/>
                <a:latin typeface="source-serif-pro"/>
              </a:rPr>
              <a:t>we can see that this HTTP response got 1 less bytes than the rest and when we inspected it then we could it that this attempt was successful</a:t>
            </a:r>
            <a:endParaRPr lang="en-US" sz="2000" dirty="0">
              <a:solidFill>
                <a:schemeClr val="tx2"/>
              </a:solidFill>
            </a:endParaRPr>
          </a:p>
        </p:txBody>
      </p:sp>
    </p:spTree>
    <p:extLst>
      <p:ext uri="{BB962C8B-B14F-4D97-AF65-F5344CB8AC3E}">
        <p14:creationId xmlns:p14="http://schemas.microsoft.com/office/powerpoint/2010/main" val="78849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1303EE6-FCFC-4852-0AAA-E58E73AED4FD}"/>
              </a:ext>
            </a:extLst>
          </p:cNvPr>
          <p:cNvSpPr txBox="1"/>
          <p:nvPr/>
        </p:nvSpPr>
        <p:spPr>
          <a:xfrm>
            <a:off x="539496" y="411481"/>
            <a:ext cx="6510528" cy="984885"/>
          </a:xfrm>
          <a:prstGeom prst="rect">
            <a:avLst/>
          </a:prstGeom>
          <a:noFill/>
        </p:spPr>
        <p:txBody>
          <a:bodyPr wrap="square">
            <a:spAutoFit/>
          </a:bodyPr>
          <a:lstStyle/>
          <a:p>
            <a:r>
              <a:rPr lang="en-US" sz="2000" dirty="0"/>
              <a:t>And here is the valid credentials that was accepted on this webserver</a:t>
            </a:r>
          </a:p>
          <a:p>
            <a:endParaRPr lang="en-US" dirty="0"/>
          </a:p>
        </p:txBody>
      </p:sp>
      <p:sp>
        <p:nvSpPr>
          <p:cNvPr id="9" name="Arrow: Down 8">
            <a:extLst>
              <a:ext uri="{FF2B5EF4-FFF2-40B4-BE49-F238E27FC236}">
                <a16:creationId xmlns:a16="http://schemas.microsoft.com/office/drawing/2014/main" id="{7D4A4DAD-880C-00C6-0089-E5FC9D9DE39F}"/>
              </a:ext>
            </a:extLst>
          </p:cNvPr>
          <p:cNvSpPr/>
          <p:nvPr/>
        </p:nvSpPr>
        <p:spPr>
          <a:xfrm>
            <a:off x="3291840" y="1383871"/>
            <a:ext cx="1005840" cy="14933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2662FA7-5327-0EE6-0211-1983C5AD0EC1}"/>
              </a:ext>
            </a:extLst>
          </p:cNvPr>
          <p:cNvSpPr/>
          <p:nvPr/>
        </p:nvSpPr>
        <p:spPr>
          <a:xfrm>
            <a:off x="1645920" y="3026665"/>
            <a:ext cx="4828032" cy="5760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27C3BD-ADFB-969D-701B-8390DE43D0F8}"/>
              </a:ext>
            </a:extLst>
          </p:cNvPr>
          <p:cNvSpPr txBox="1"/>
          <p:nvPr/>
        </p:nvSpPr>
        <p:spPr>
          <a:xfrm>
            <a:off x="2194560" y="3105834"/>
            <a:ext cx="5065776" cy="646331"/>
          </a:xfrm>
          <a:prstGeom prst="rect">
            <a:avLst/>
          </a:prstGeom>
          <a:noFill/>
        </p:spPr>
        <p:txBody>
          <a:bodyPr wrap="square" rtlCol="0">
            <a:spAutoFit/>
          </a:bodyPr>
          <a:lstStyle/>
          <a:p>
            <a:r>
              <a:rPr lang="en-US" dirty="0"/>
              <a:t>web-hacker:admin12345</a:t>
            </a:r>
          </a:p>
          <a:p>
            <a:endParaRPr lang="en-US" dirty="0"/>
          </a:p>
        </p:txBody>
      </p:sp>
    </p:spTree>
    <p:extLst>
      <p:ext uri="{BB962C8B-B14F-4D97-AF65-F5344CB8AC3E}">
        <p14:creationId xmlns:p14="http://schemas.microsoft.com/office/powerpoint/2010/main" val="1424036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FAD1E8D-BCE6-E070-1712-225827C92DBE}"/>
              </a:ext>
            </a:extLst>
          </p:cNvPr>
          <p:cNvPicPr>
            <a:picLocks noGrp="1" noChangeAspect="1"/>
          </p:cNvPicPr>
          <p:nvPr>
            <p:ph idx="1"/>
          </p:nvPr>
        </p:nvPicPr>
        <p:blipFill>
          <a:blip r:embed="rId2"/>
          <a:stretch>
            <a:fillRect/>
          </a:stretch>
        </p:blipFill>
        <p:spPr>
          <a:xfrm>
            <a:off x="342900" y="2304288"/>
            <a:ext cx="8458200" cy="3035808"/>
          </a:xfrm>
        </p:spPr>
      </p:pic>
      <p:sp>
        <p:nvSpPr>
          <p:cNvPr id="5" name="TextBox 4">
            <a:extLst>
              <a:ext uri="{FF2B5EF4-FFF2-40B4-BE49-F238E27FC236}">
                <a16:creationId xmlns:a16="http://schemas.microsoft.com/office/drawing/2014/main" id="{16A11715-7DD9-2E7C-DA83-9ACF7355055E}"/>
              </a:ext>
            </a:extLst>
          </p:cNvPr>
          <p:cNvSpPr txBox="1"/>
          <p:nvPr/>
        </p:nvSpPr>
        <p:spPr>
          <a:xfrm>
            <a:off x="502920" y="531799"/>
            <a:ext cx="6400800" cy="707886"/>
          </a:xfrm>
          <a:prstGeom prst="rect">
            <a:avLst/>
          </a:prstGeom>
          <a:noFill/>
        </p:spPr>
        <p:txBody>
          <a:bodyPr wrap="square">
            <a:spAutoFit/>
          </a:bodyPr>
          <a:lstStyle/>
          <a:p>
            <a:r>
              <a:rPr lang="en-US" sz="2000" b="0" i="0" dirty="0">
                <a:solidFill>
                  <a:schemeClr val="tx2"/>
                </a:solidFill>
                <a:effectLst/>
                <a:latin typeface="source-serif-pro"/>
              </a:rPr>
              <a:t>The users accounts did the attacker attempt to compromise via RDP brute-force</a:t>
            </a:r>
            <a:endParaRPr lang="en-US" sz="2000" dirty="0">
              <a:solidFill>
                <a:schemeClr val="tx2"/>
              </a:solidFill>
            </a:endParaRPr>
          </a:p>
        </p:txBody>
      </p:sp>
    </p:spTree>
    <p:extLst>
      <p:ext uri="{BB962C8B-B14F-4D97-AF65-F5344CB8AC3E}">
        <p14:creationId xmlns:p14="http://schemas.microsoft.com/office/powerpoint/2010/main" val="2004850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065404-EBED-64DE-7B76-3BAC2C73FD05}"/>
              </a:ext>
            </a:extLst>
          </p:cNvPr>
          <p:cNvSpPr>
            <a:spLocks noGrp="1"/>
          </p:cNvSpPr>
          <p:nvPr>
            <p:ph idx="1"/>
          </p:nvPr>
        </p:nvSpPr>
        <p:spPr>
          <a:xfrm>
            <a:off x="0" y="672181"/>
            <a:ext cx="8032836" cy="1586387"/>
          </a:xfrm>
        </p:spPr>
        <p:txBody>
          <a:bodyPr/>
          <a:lstStyle/>
          <a:p>
            <a:r>
              <a:rPr lang="en-US" dirty="0"/>
              <a:t>After filtered for </a:t>
            </a:r>
            <a:r>
              <a:rPr lang="en-US" dirty="0" err="1"/>
              <a:t>rdp</a:t>
            </a:r>
            <a:r>
              <a:rPr lang="en-US" dirty="0"/>
              <a:t>, we can see that there is user account name on Negotiation Request so we can use this information to get all users that was requested from this IP address</a:t>
            </a:r>
          </a:p>
        </p:txBody>
      </p:sp>
      <p:pic>
        <p:nvPicPr>
          <p:cNvPr id="8" name="Picture 7">
            <a:extLst>
              <a:ext uri="{FF2B5EF4-FFF2-40B4-BE49-F238E27FC236}">
                <a16:creationId xmlns:a16="http://schemas.microsoft.com/office/drawing/2014/main" id="{DAE08665-90F2-A129-3BB7-B788B33E722B}"/>
              </a:ext>
            </a:extLst>
          </p:cNvPr>
          <p:cNvPicPr>
            <a:picLocks noChangeAspect="1"/>
          </p:cNvPicPr>
          <p:nvPr/>
        </p:nvPicPr>
        <p:blipFill>
          <a:blip r:embed="rId2"/>
          <a:stretch>
            <a:fillRect/>
          </a:stretch>
        </p:blipFill>
        <p:spPr>
          <a:xfrm>
            <a:off x="385003" y="2605784"/>
            <a:ext cx="8154538" cy="3658111"/>
          </a:xfrm>
          <a:prstGeom prst="rect">
            <a:avLst/>
          </a:prstGeom>
        </p:spPr>
      </p:pic>
    </p:spTree>
    <p:extLst>
      <p:ext uri="{BB962C8B-B14F-4D97-AF65-F5344CB8AC3E}">
        <p14:creationId xmlns:p14="http://schemas.microsoft.com/office/powerpoint/2010/main" val="840172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E169C-F911-4E23-296A-70C655492775}"/>
              </a:ext>
            </a:extLst>
          </p:cNvPr>
          <p:cNvSpPr>
            <a:spLocks noGrp="1"/>
          </p:cNvSpPr>
          <p:nvPr>
            <p:ph idx="1"/>
          </p:nvPr>
        </p:nvSpPr>
        <p:spPr>
          <a:xfrm>
            <a:off x="169332" y="379573"/>
            <a:ext cx="7484196" cy="1540667"/>
          </a:xfrm>
        </p:spPr>
        <p:txBody>
          <a:bodyPr/>
          <a:lstStyle/>
          <a:p>
            <a:r>
              <a:rPr lang="en-US" dirty="0">
                <a:solidFill>
                  <a:schemeClr val="tx2"/>
                </a:solidFill>
              </a:rPr>
              <a:t>By using rdp.neg_type == 0x01, we can determine 10 unique users that sent negotiation request which are</a:t>
            </a:r>
          </a:p>
        </p:txBody>
      </p:sp>
      <p:pic>
        <p:nvPicPr>
          <p:cNvPr id="7" name="Picture 6">
            <a:extLst>
              <a:ext uri="{FF2B5EF4-FFF2-40B4-BE49-F238E27FC236}">
                <a16:creationId xmlns:a16="http://schemas.microsoft.com/office/drawing/2014/main" id="{4CF3ABBD-D2B8-EE9A-8703-174D518A2BA6}"/>
              </a:ext>
            </a:extLst>
          </p:cNvPr>
          <p:cNvPicPr>
            <a:picLocks noChangeAspect="1"/>
          </p:cNvPicPr>
          <p:nvPr/>
        </p:nvPicPr>
        <p:blipFill>
          <a:blip r:embed="rId2"/>
          <a:stretch>
            <a:fillRect/>
          </a:stretch>
        </p:blipFill>
        <p:spPr>
          <a:xfrm>
            <a:off x="661123" y="1546545"/>
            <a:ext cx="5127029" cy="3617209"/>
          </a:xfrm>
          <a:prstGeom prst="rect">
            <a:avLst/>
          </a:prstGeom>
        </p:spPr>
      </p:pic>
      <p:sp>
        <p:nvSpPr>
          <p:cNvPr id="8" name="TextBox 7">
            <a:extLst>
              <a:ext uri="{FF2B5EF4-FFF2-40B4-BE49-F238E27FC236}">
                <a16:creationId xmlns:a16="http://schemas.microsoft.com/office/drawing/2014/main" id="{0A953942-0E19-2AE9-DAD5-4718DE049735}"/>
              </a:ext>
            </a:extLst>
          </p:cNvPr>
          <p:cNvSpPr txBox="1"/>
          <p:nvPr/>
        </p:nvSpPr>
        <p:spPr>
          <a:xfrm>
            <a:off x="5934456" y="1737360"/>
            <a:ext cx="3209544" cy="646331"/>
          </a:xfrm>
          <a:prstGeom prst="rect">
            <a:avLst/>
          </a:prstGeom>
          <a:noFill/>
        </p:spPr>
        <p:txBody>
          <a:bodyPr wrap="square" rtlCol="0">
            <a:spAutoFit/>
          </a:bodyPr>
          <a:lstStyle/>
          <a:p>
            <a:r>
              <a:rPr lang="en-US" b="1" dirty="0">
                <a:highlight>
                  <a:srgbClr val="C0C0C0"/>
                </a:highlight>
              </a:rPr>
              <a:t>7 Users That got bruteforced</a:t>
            </a:r>
          </a:p>
        </p:txBody>
      </p:sp>
    </p:spTree>
    <p:extLst>
      <p:ext uri="{BB962C8B-B14F-4D97-AF65-F5344CB8AC3E}">
        <p14:creationId xmlns:p14="http://schemas.microsoft.com/office/powerpoint/2010/main" val="95498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E6CA820-2BEC-829B-25FE-0A3B1C8640C2}"/>
              </a:ext>
            </a:extLst>
          </p:cNvPr>
          <p:cNvPicPr>
            <a:picLocks noGrp="1" noChangeAspect="1"/>
          </p:cNvPicPr>
          <p:nvPr>
            <p:ph idx="1"/>
          </p:nvPr>
        </p:nvPicPr>
        <p:blipFill>
          <a:blip r:embed="rId2"/>
          <a:stretch>
            <a:fillRect/>
          </a:stretch>
        </p:blipFill>
        <p:spPr>
          <a:xfrm>
            <a:off x="827088" y="2118027"/>
            <a:ext cx="6711950" cy="4064983"/>
          </a:xfrm>
        </p:spPr>
      </p:pic>
      <p:sp>
        <p:nvSpPr>
          <p:cNvPr id="7" name="TextBox 6">
            <a:extLst>
              <a:ext uri="{FF2B5EF4-FFF2-40B4-BE49-F238E27FC236}">
                <a16:creationId xmlns:a16="http://schemas.microsoft.com/office/drawing/2014/main" id="{00A5CFFB-D60A-5CF0-24B0-A83A4204A88D}"/>
              </a:ext>
            </a:extLst>
          </p:cNvPr>
          <p:cNvSpPr txBox="1"/>
          <p:nvPr/>
        </p:nvSpPr>
        <p:spPr>
          <a:xfrm>
            <a:off x="827700" y="842695"/>
            <a:ext cx="4992624" cy="646331"/>
          </a:xfrm>
          <a:prstGeom prst="rect">
            <a:avLst/>
          </a:prstGeom>
          <a:noFill/>
        </p:spPr>
        <p:txBody>
          <a:bodyPr wrap="square">
            <a:spAutoFit/>
          </a:bodyPr>
          <a:lstStyle/>
          <a:p>
            <a:r>
              <a:rPr lang="en-US" dirty="0"/>
              <a:t>To Know What is the “clientName” of the attacker’s machine</a:t>
            </a:r>
          </a:p>
        </p:txBody>
      </p:sp>
    </p:spTree>
    <p:extLst>
      <p:ext uri="{BB962C8B-B14F-4D97-AF65-F5344CB8AC3E}">
        <p14:creationId xmlns:p14="http://schemas.microsoft.com/office/powerpoint/2010/main" val="769810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5C1E425-7B57-F173-C182-F6F3D0FDF99E}"/>
              </a:ext>
            </a:extLst>
          </p:cNvPr>
          <p:cNvPicPr>
            <a:picLocks noGrp="1" noChangeAspect="1"/>
          </p:cNvPicPr>
          <p:nvPr>
            <p:ph idx="1"/>
          </p:nvPr>
        </p:nvPicPr>
        <p:blipFill>
          <a:blip r:embed="rId2"/>
          <a:stretch>
            <a:fillRect/>
          </a:stretch>
        </p:blipFill>
        <p:spPr>
          <a:xfrm>
            <a:off x="708216" y="1900286"/>
            <a:ext cx="7201026" cy="3991504"/>
          </a:xfrm>
        </p:spPr>
      </p:pic>
      <p:sp>
        <p:nvSpPr>
          <p:cNvPr id="6" name="TextBox 5">
            <a:extLst>
              <a:ext uri="{FF2B5EF4-FFF2-40B4-BE49-F238E27FC236}">
                <a16:creationId xmlns:a16="http://schemas.microsoft.com/office/drawing/2014/main" id="{D258FF63-E183-CE90-D159-C511FCDA4D8D}"/>
              </a:ext>
            </a:extLst>
          </p:cNvPr>
          <p:cNvSpPr txBox="1"/>
          <p:nvPr/>
        </p:nvSpPr>
        <p:spPr>
          <a:xfrm>
            <a:off x="338328" y="609594"/>
            <a:ext cx="7201026" cy="923330"/>
          </a:xfrm>
          <a:prstGeom prst="rect">
            <a:avLst/>
          </a:prstGeom>
          <a:noFill/>
        </p:spPr>
        <p:txBody>
          <a:bodyPr wrap="square">
            <a:spAutoFit/>
          </a:bodyPr>
          <a:lstStyle/>
          <a:p>
            <a:r>
              <a:rPr lang="en-US" dirty="0"/>
              <a:t>To Know When did the user last successfully log in via SSH, and who was its</a:t>
            </a:r>
          </a:p>
          <a:p>
            <a:endParaRPr lang="en-US" dirty="0"/>
          </a:p>
        </p:txBody>
      </p:sp>
    </p:spTree>
    <p:extLst>
      <p:ext uri="{BB962C8B-B14F-4D97-AF65-F5344CB8AC3E}">
        <p14:creationId xmlns:p14="http://schemas.microsoft.com/office/powerpoint/2010/main" val="3304105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5"/>
            <a:ext cx="9128760" cy="3329581"/>
          </a:xfrm>
        </p:spPr>
        <p:txBody>
          <a:bodyPr/>
          <a:lstStyle/>
          <a:p>
            <a:r>
              <a:rPr sz="6000" b="1" dirty="0"/>
              <a:t>Brute Force Attack</a:t>
            </a:r>
            <a:r>
              <a:rPr sz="3000" dirty="0"/>
              <a:t>: </a:t>
            </a:r>
            <a:r>
              <a:rPr sz="4000" dirty="0"/>
              <a:t>Definition, Mechanism, and Solutions</a:t>
            </a:r>
          </a:p>
        </p:txBody>
      </p:sp>
      <p:pic>
        <p:nvPicPr>
          <p:cNvPr id="5" name="Picture 4">
            <a:extLst>
              <a:ext uri="{FF2B5EF4-FFF2-40B4-BE49-F238E27FC236}">
                <a16:creationId xmlns:a16="http://schemas.microsoft.com/office/drawing/2014/main" id="{4B9596CF-2801-8FD3-AD3D-09359D8E4B4B}"/>
              </a:ext>
            </a:extLst>
          </p:cNvPr>
          <p:cNvPicPr>
            <a:picLocks noChangeAspect="1"/>
          </p:cNvPicPr>
          <p:nvPr/>
        </p:nvPicPr>
        <p:blipFill>
          <a:blip r:embed="rId2"/>
          <a:stretch>
            <a:fillRect/>
          </a:stretch>
        </p:blipFill>
        <p:spPr>
          <a:xfrm>
            <a:off x="0" y="3323486"/>
            <a:ext cx="9128760" cy="353451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Impact of Brute Force Attacks</a:t>
            </a:r>
          </a:p>
        </p:txBody>
      </p:sp>
      <p:sp>
        <p:nvSpPr>
          <p:cNvPr id="3" name="Content Placeholder 2"/>
          <p:cNvSpPr>
            <a:spLocks noGrp="1"/>
          </p:cNvSpPr>
          <p:nvPr>
            <p:ph idx="1"/>
          </p:nvPr>
        </p:nvSpPr>
        <p:spPr/>
        <p:txBody>
          <a:bodyPr>
            <a:normAutofit/>
          </a:bodyPr>
          <a:lstStyle/>
          <a:p>
            <a:pPr>
              <a:lnSpc>
                <a:spcPct val="150000"/>
              </a:lnSpc>
            </a:pPr>
            <a:r>
              <a:rPr dirty="0"/>
              <a:t>1. </a:t>
            </a:r>
            <a:r>
              <a:rPr lang="en-US" dirty="0"/>
              <a:t>There was a temporary disruption of services due to the heightened security measures.</a:t>
            </a:r>
          </a:p>
          <a:p>
            <a:pPr>
              <a:lnSpc>
                <a:spcPct val="150000"/>
              </a:lnSpc>
            </a:pPr>
            <a:r>
              <a:rPr lang="en-US" dirty="0"/>
              <a:t>Although no data was compromised, the incident highlighted the vulnerability of weak password policies.</a:t>
            </a:r>
          </a:p>
          <a:p>
            <a:pPr>
              <a:lnSpc>
                <a:spcPct val="150000"/>
              </a:lnSpc>
            </a:pPr>
            <a:r>
              <a:rPr lang="en-US" dirty="0"/>
              <a:t>The organization faced potential reputational damage had the attack been successful.</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AE1B-FC74-419F-686C-345A8DFAECEA}"/>
              </a:ext>
            </a:extLst>
          </p:cNvPr>
          <p:cNvSpPr>
            <a:spLocks noGrp="1"/>
          </p:cNvSpPr>
          <p:nvPr>
            <p:ph type="title"/>
          </p:nvPr>
        </p:nvSpPr>
        <p:spPr/>
        <p:txBody>
          <a:bodyPr/>
          <a:lstStyle/>
          <a:p>
            <a:r>
              <a:rPr lang="en-US" b="0" i="0" u="none" strike="noStrike" baseline="0" dirty="0">
                <a:solidFill>
                  <a:schemeClr val="tx1"/>
                </a:solidFill>
                <a:latin typeface="CIDFont+F1"/>
              </a:rPr>
              <a:t>Root Cause Analysis</a:t>
            </a:r>
            <a:endParaRPr lang="en-US" dirty="0">
              <a:solidFill>
                <a:schemeClr val="tx1"/>
              </a:solidFill>
            </a:endParaRPr>
          </a:p>
        </p:txBody>
      </p:sp>
      <p:sp>
        <p:nvSpPr>
          <p:cNvPr id="3" name="Content Placeholder 2">
            <a:extLst>
              <a:ext uri="{FF2B5EF4-FFF2-40B4-BE49-F238E27FC236}">
                <a16:creationId xmlns:a16="http://schemas.microsoft.com/office/drawing/2014/main" id="{2F0A1447-4E8A-E929-724B-09EC2E9C0AEE}"/>
              </a:ext>
            </a:extLst>
          </p:cNvPr>
          <p:cNvSpPr>
            <a:spLocks noGrp="1"/>
          </p:cNvSpPr>
          <p:nvPr>
            <p:ph idx="1"/>
          </p:nvPr>
        </p:nvSpPr>
        <p:spPr/>
        <p:txBody>
          <a:bodyPr>
            <a:normAutofit/>
          </a:bodyPr>
          <a:lstStyle/>
          <a:p>
            <a:pPr algn="l">
              <a:lnSpc>
                <a:spcPct val="150000"/>
              </a:lnSpc>
            </a:pPr>
            <a:r>
              <a:rPr lang="en-US" b="0" i="0" u="none" strike="noStrike" baseline="0" dirty="0">
                <a:latin typeface="CIDFont+F1"/>
              </a:rPr>
              <a:t>Default credentials on the targeted systems.</a:t>
            </a:r>
          </a:p>
          <a:p>
            <a:pPr algn="l">
              <a:lnSpc>
                <a:spcPct val="150000"/>
              </a:lnSpc>
            </a:pPr>
            <a:r>
              <a:rPr lang="en-US" b="0" i="0" u="none" strike="noStrike" baseline="0" dirty="0">
                <a:latin typeface="CIDFont+F1"/>
              </a:rPr>
              <a:t>This vulnerability stemmed from the absence of strong password policies.</a:t>
            </a:r>
          </a:p>
          <a:p>
            <a:pPr algn="l">
              <a:lnSpc>
                <a:spcPct val="150000"/>
              </a:lnSpc>
            </a:pPr>
            <a:r>
              <a:rPr lang="en-US" dirty="0">
                <a:latin typeface="CIDFont+F1"/>
              </a:rPr>
              <a:t>T</a:t>
            </a:r>
            <a:r>
              <a:rPr lang="en-US" b="0" i="0" u="none" strike="noStrike" baseline="0" dirty="0">
                <a:latin typeface="CIDFont+F1"/>
              </a:rPr>
              <a:t>he lack of multi-factor authentication (MFA) on critical systems.</a:t>
            </a:r>
          </a:p>
          <a:p>
            <a:pPr algn="l">
              <a:lnSpc>
                <a:spcPct val="150000"/>
              </a:lnSpc>
            </a:pPr>
            <a:r>
              <a:rPr lang="en-US" b="0" i="0" u="none" strike="noStrike" baseline="0" dirty="0">
                <a:latin typeface="CIDFont+F1"/>
              </a:rPr>
              <a:t>The reliance on simple, easily guessable passwords left the systems highly susceptible to attack.</a:t>
            </a:r>
            <a:endParaRPr lang="en-US" sz="2400" dirty="0"/>
          </a:p>
        </p:txBody>
      </p:sp>
    </p:spTree>
    <p:extLst>
      <p:ext uri="{BB962C8B-B14F-4D97-AF65-F5344CB8AC3E}">
        <p14:creationId xmlns:p14="http://schemas.microsoft.com/office/powerpoint/2010/main" val="339836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badi" panose="020B0604020104020204" pitchFamily="34" charset="0"/>
              </a:rPr>
              <a:t>How to Avoid Brute Force Attacks?</a:t>
            </a:r>
            <a:endParaRPr dirty="0">
              <a:latin typeface="Abadi" panose="020B0604020104020204" pitchFamily="34" charset="0"/>
            </a:endParaRPr>
          </a:p>
        </p:txBody>
      </p:sp>
      <p:sp>
        <p:nvSpPr>
          <p:cNvPr id="3" name="Content Placeholder 2"/>
          <p:cNvSpPr>
            <a:spLocks noGrp="1"/>
          </p:cNvSpPr>
          <p:nvPr>
            <p:ph idx="1"/>
          </p:nvPr>
        </p:nvSpPr>
        <p:spPr/>
        <p:txBody>
          <a:bodyPr/>
          <a:lstStyle/>
          <a:p>
            <a:r>
              <a:rPr lang="en-US" dirty="0"/>
              <a:t>You can find some best practices for passwords below:</a:t>
            </a:r>
          </a:p>
          <a:p>
            <a:pPr marL="457200" indent="-457200">
              <a:buFont typeface="+mj-lt"/>
              <a:buAutoNum type="arabicPeriod"/>
            </a:pPr>
            <a:r>
              <a:rPr lang="en-US" dirty="0"/>
              <a:t>Never use information that can be found online (like names of family members).</a:t>
            </a:r>
          </a:p>
          <a:p>
            <a:pPr marL="457200" indent="-457200">
              <a:buFont typeface="+mj-lt"/>
              <a:buAutoNum type="arabicPeriod"/>
            </a:pPr>
            <a:r>
              <a:rPr lang="en-US" dirty="0"/>
              <a:t>Have as many characters as possible.</a:t>
            </a:r>
          </a:p>
          <a:p>
            <a:pPr marL="457200" indent="-457200">
              <a:buFont typeface="+mj-lt"/>
              <a:buAutoNum type="arabicPeriod"/>
            </a:pPr>
            <a:r>
              <a:rPr lang="en-US" dirty="0"/>
              <a:t>Combine letters, numbers, and symbols.</a:t>
            </a:r>
          </a:p>
          <a:p>
            <a:pPr marL="457200" indent="-457200">
              <a:buFont typeface="+mj-lt"/>
              <a:buAutoNum type="arabicPeriod"/>
            </a:pPr>
            <a:r>
              <a:rPr lang="en-US" dirty="0"/>
              <a:t>Minimum 8 characters.</a:t>
            </a:r>
          </a:p>
          <a:p>
            <a:pPr marL="457200" indent="-457200">
              <a:buFont typeface="+mj-lt"/>
              <a:buAutoNum type="arabicPeriod"/>
            </a:pPr>
            <a:r>
              <a:rPr lang="en-US" dirty="0"/>
              <a:t>Each user account is different.</a:t>
            </a:r>
          </a:p>
          <a:p>
            <a:pPr marL="457200" indent="-457200">
              <a:buFont typeface="+mj-lt"/>
              <a:buAutoNum type="arabicPeriod"/>
            </a:pPr>
            <a:r>
              <a:rPr lang="en-US" dirty="0"/>
              <a:t>Avoid common patterns.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F062-83B9-B203-8EF4-DAE8AE9B07F5}"/>
              </a:ext>
            </a:extLst>
          </p:cNvPr>
          <p:cNvSpPr>
            <a:spLocks noGrp="1"/>
          </p:cNvSpPr>
          <p:nvPr>
            <p:ph type="title"/>
          </p:nvPr>
        </p:nvSpPr>
        <p:spPr>
          <a:xfrm>
            <a:off x="484710" y="891630"/>
            <a:ext cx="7055380" cy="918882"/>
          </a:xfrm>
        </p:spPr>
        <p:txBody>
          <a:bodyPr/>
          <a:lstStyle/>
          <a:p>
            <a:pPr marL="342900" indent="-342900">
              <a:buFont typeface="Wingdings" panose="05000000000000000000" pitchFamily="2" charset="2"/>
              <a:buChar char="Ø"/>
            </a:pPr>
            <a:r>
              <a:rPr lang="en-US" sz="2000" dirty="0"/>
              <a:t>Here are some ways you can protect users from brute-force attacks as administrators of an organization:</a:t>
            </a:r>
            <a:br>
              <a:rPr lang="en-US" sz="2000" dirty="0"/>
            </a:br>
            <a:endParaRPr lang="en-US" sz="2000" dirty="0"/>
          </a:p>
        </p:txBody>
      </p:sp>
      <p:sp>
        <p:nvSpPr>
          <p:cNvPr id="4" name="Title 1">
            <a:extLst>
              <a:ext uri="{FF2B5EF4-FFF2-40B4-BE49-F238E27FC236}">
                <a16:creationId xmlns:a16="http://schemas.microsoft.com/office/drawing/2014/main" id="{15913C06-EA04-8965-7226-CC7E3F997540}"/>
              </a:ext>
            </a:extLst>
          </p:cNvPr>
          <p:cNvSpPr txBox="1">
            <a:spLocks/>
          </p:cNvSpPr>
          <p:nvPr/>
        </p:nvSpPr>
        <p:spPr>
          <a:xfrm>
            <a:off x="1167462" y="2086446"/>
            <a:ext cx="7055380" cy="918882"/>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ü"/>
            </a:pPr>
            <a:r>
              <a:rPr lang="en-US" sz="2000" b="1" dirty="0"/>
              <a:t>Lock Policy - After a certain number of failed login attempts, you can lock accounts and then unlock them as an administrator.</a:t>
            </a:r>
          </a:p>
        </p:txBody>
      </p:sp>
      <p:pic>
        <p:nvPicPr>
          <p:cNvPr id="6" name="Picture 5" descr="A screenshot of a computer&#10;&#10;Description automatically generated">
            <a:extLst>
              <a:ext uri="{FF2B5EF4-FFF2-40B4-BE49-F238E27FC236}">
                <a16:creationId xmlns:a16="http://schemas.microsoft.com/office/drawing/2014/main" id="{C06C075D-E27D-45DE-8EF2-83DC79AEA689}"/>
              </a:ext>
            </a:extLst>
          </p:cNvPr>
          <p:cNvPicPr>
            <a:picLocks noChangeAspect="1"/>
          </p:cNvPicPr>
          <p:nvPr/>
        </p:nvPicPr>
        <p:blipFill>
          <a:blip r:embed="rId2"/>
          <a:stretch>
            <a:fillRect/>
          </a:stretch>
        </p:blipFill>
        <p:spPr>
          <a:xfrm>
            <a:off x="1593851" y="3129292"/>
            <a:ext cx="6919213" cy="3324465"/>
          </a:xfrm>
          <a:prstGeom prst="rect">
            <a:avLst/>
          </a:prstGeom>
        </p:spPr>
      </p:pic>
    </p:spTree>
    <p:extLst>
      <p:ext uri="{BB962C8B-B14F-4D97-AF65-F5344CB8AC3E}">
        <p14:creationId xmlns:p14="http://schemas.microsoft.com/office/powerpoint/2010/main" val="26492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3E118-1DC0-DEAB-449D-187409AC3043}"/>
              </a:ext>
            </a:extLst>
          </p:cNvPr>
          <p:cNvSpPr>
            <a:spLocks noGrp="1"/>
          </p:cNvSpPr>
          <p:nvPr>
            <p:ph type="title"/>
          </p:nvPr>
        </p:nvSpPr>
        <p:spPr/>
        <p:txBody>
          <a:bodyPr/>
          <a:lstStyle/>
          <a:p>
            <a:r>
              <a:rPr lang="en-US" b="0" i="0" u="none" strike="noStrike" baseline="0" dirty="0">
                <a:solidFill>
                  <a:schemeClr val="tx1"/>
                </a:solidFill>
                <a:latin typeface="Abadi" panose="020B0604020104020204" pitchFamily="34" charset="0"/>
              </a:rPr>
              <a:t>Containment and Eradication</a:t>
            </a:r>
            <a:endParaRPr lang="en-US" dirty="0">
              <a:solidFill>
                <a:schemeClr val="tx1"/>
              </a:solidFill>
              <a:latin typeface="Abadi" panose="020B0604020104020204" pitchFamily="34" charset="0"/>
            </a:endParaRPr>
          </a:p>
        </p:txBody>
      </p:sp>
      <p:sp>
        <p:nvSpPr>
          <p:cNvPr id="3" name="Content Placeholder 2">
            <a:extLst>
              <a:ext uri="{FF2B5EF4-FFF2-40B4-BE49-F238E27FC236}">
                <a16:creationId xmlns:a16="http://schemas.microsoft.com/office/drawing/2014/main" id="{FE9B80EF-9CC2-7D4C-E54C-DD256547480A}"/>
              </a:ext>
            </a:extLst>
          </p:cNvPr>
          <p:cNvSpPr>
            <a:spLocks noGrp="1"/>
          </p:cNvSpPr>
          <p:nvPr>
            <p:ph idx="1"/>
          </p:nvPr>
        </p:nvSpPr>
        <p:spPr>
          <a:xfrm>
            <a:off x="827700" y="1586581"/>
            <a:ext cx="6711654" cy="4195481"/>
          </a:xfrm>
        </p:spPr>
        <p:txBody>
          <a:bodyPr>
            <a:normAutofit lnSpcReduction="10000"/>
          </a:bodyPr>
          <a:lstStyle/>
          <a:p>
            <a:pPr>
              <a:lnSpc>
                <a:spcPct val="200000"/>
              </a:lnSpc>
            </a:pPr>
            <a:r>
              <a:rPr lang="en-US" sz="1800" b="0" i="0" u="none" strike="noStrike" baseline="0" dirty="0">
                <a:latin typeface="CIDFont+F1"/>
              </a:rPr>
              <a:t>Implemented IP blocking for the attacker’s IP address (192.168190.137)</a:t>
            </a:r>
            <a:r>
              <a:rPr lang="en-US" sz="1800" dirty="0">
                <a:latin typeface="CIDFont+F1"/>
              </a:rPr>
              <a:t>.</a:t>
            </a:r>
          </a:p>
          <a:p>
            <a:pPr>
              <a:lnSpc>
                <a:spcPct val="200000"/>
              </a:lnSpc>
            </a:pPr>
            <a:r>
              <a:rPr lang="en-US" sz="1800" b="0" i="0" u="none" strike="noStrike" baseline="0" dirty="0">
                <a:latin typeface="CIDFont+F1"/>
              </a:rPr>
              <a:t>Firewall rules were updated to restrict suspicious login attempts.</a:t>
            </a:r>
          </a:p>
          <a:p>
            <a:pPr algn="l">
              <a:lnSpc>
                <a:spcPct val="200000"/>
              </a:lnSpc>
            </a:pPr>
            <a:r>
              <a:rPr lang="en-US" sz="1800" b="0" i="0" u="none" strike="noStrike" baseline="0" dirty="0">
                <a:latin typeface="CIDFont+F1"/>
              </a:rPr>
              <a:t>To contain the threat, rate-limiting was applied on the SSH service to mitigate brute-force attempts.</a:t>
            </a:r>
          </a:p>
          <a:p>
            <a:pPr algn="l">
              <a:lnSpc>
                <a:spcPct val="200000"/>
              </a:lnSpc>
            </a:pPr>
            <a:r>
              <a:rPr lang="en-US" sz="1800" b="0" i="0" u="none" strike="noStrike" baseline="0" dirty="0">
                <a:latin typeface="CIDFont+F1"/>
              </a:rPr>
              <a:t>In the eradication phase, a comprehensive audit of system logs ensured no unauthorized access occurred.</a:t>
            </a:r>
            <a:endParaRPr lang="ar-EG" sz="1800" b="0" i="0" u="none" strike="noStrike" baseline="0" dirty="0">
              <a:latin typeface="CIDFont+F1"/>
            </a:endParaRPr>
          </a:p>
        </p:txBody>
      </p:sp>
    </p:spTree>
    <p:extLst>
      <p:ext uri="{BB962C8B-B14F-4D97-AF65-F5344CB8AC3E}">
        <p14:creationId xmlns:p14="http://schemas.microsoft.com/office/powerpoint/2010/main" val="3041255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u="none" strike="noStrike" baseline="0" dirty="0">
                <a:solidFill>
                  <a:schemeClr val="tx1"/>
                </a:solidFill>
                <a:latin typeface="Abadi" panose="020B0604020104020204" pitchFamily="34" charset="0"/>
              </a:rPr>
              <a:t>Recovery</a:t>
            </a:r>
            <a:endParaRPr dirty="0">
              <a:solidFill>
                <a:schemeClr val="tx1"/>
              </a:solidFill>
              <a:latin typeface="Abadi" panose="020B0604020104020204" pitchFamily="34" charset="0"/>
            </a:endParaRPr>
          </a:p>
        </p:txBody>
      </p:sp>
      <p:sp>
        <p:nvSpPr>
          <p:cNvPr id="3" name="Content Placeholder 2"/>
          <p:cNvSpPr>
            <a:spLocks noGrp="1"/>
          </p:cNvSpPr>
          <p:nvPr>
            <p:ph idx="1"/>
          </p:nvPr>
        </p:nvSpPr>
        <p:spPr/>
        <p:txBody>
          <a:bodyPr>
            <a:normAutofit/>
          </a:bodyPr>
          <a:lstStyle/>
          <a:p>
            <a:r>
              <a:rPr lang="en-US" sz="2400" b="0" i="0" u="none" strike="noStrike" baseline="0" dirty="0">
                <a:latin typeface="Abadi" panose="020B0604020104020204" pitchFamily="34" charset="0"/>
              </a:rPr>
              <a:t>1- Account recovery:</a:t>
            </a:r>
          </a:p>
          <a:p>
            <a:pPr lvl="1"/>
            <a:r>
              <a:rPr lang="en-US" b="0" i="0" u="none" strike="noStrike" baseline="0" dirty="0">
                <a:latin typeface="CIDFont+F1"/>
              </a:rPr>
              <a:t>Restored all compromised accounts and ensured system integrity , followed by the re-deployment of secure backups for the web server.</a:t>
            </a:r>
          </a:p>
          <a:p>
            <a:pPr marL="457207" lvl="1" indent="0">
              <a:buNone/>
            </a:pPr>
            <a:endParaRPr lang="en-US" sz="1600" dirty="0">
              <a:latin typeface="CIDFont+F1"/>
            </a:endParaRPr>
          </a:p>
          <a:p>
            <a:r>
              <a:rPr lang="en-US" sz="2400" b="0" i="0" u="none" strike="noStrike" baseline="0" dirty="0">
                <a:latin typeface="Abadi" panose="020B0604020104020204" pitchFamily="34" charset="0"/>
              </a:rPr>
              <a:t>2- System recovery:</a:t>
            </a:r>
          </a:p>
          <a:p>
            <a:pPr lvl="1"/>
            <a:r>
              <a:rPr lang="en-US" b="0" i="0" u="none" strike="noStrike" baseline="0" dirty="0">
                <a:latin typeface="CIDFont+F1"/>
              </a:rPr>
              <a:t>Recovery efforts included restoring normal operations by securing all systems, implementing enhanced monitoring, and rolling out mandatory password resets across the organization.</a:t>
            </a:r>
            <a:endParaRPr lang="en-US" sz="2400" b="0" i="0" u="none" strike="noStrike" baseline="0" dirty="0">
              <a:latin typeface="Abadi" panose="020B0604020104020204" pitchFamily="34" charset="0"/>
            </a:endParaRPr>
          </a:p>
          <a:p>
            <a:endParaRPr lang="en-US" sz="2200" dirty="0">
              <a:latin typeface="Abadi" panose="020B0604020104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14E62-52AA-8186-701C-E3FE2FEE653F}"/>
              </a:ext>
            </a:extLst>
          </p:cNvPr>
          <p:cNvSpPr>
            <a:spLocks noGrp="1"/>
          </p:cNvSpPr>
          <p:nvPr>
            <p:ph type="title"/>
          </p:nvPr>
        </p:nvSpPr>
        <p:spPr/>
        <p:txBody>
          <a:bodyPr/>
          <a:lstStyle/>
          <a:p>
            <a:r>
              <a:rPr lang="en-US" b="0" i="0" u="none" strike="noStrike" baseline="0" dirty="0">
                <a:solidFill>
                  <a:schemeClr val="tx1"/>
                </a:solidFill>
                <a:latin typeface="Abadi" panose="020B0604020104020204" pitchFamily="34" charset="0"/>
              </a:rPr>
              <a:t>Lessons Learned</a:t>
            </a:r>
            <a:endParaRPr lang="en-US" dirty="0">
              <a:solidFill>
                <a:schemeClr val="tx1"/>
              </a:solidFill>
              <a:latin typeface="Abadi" panose="020B0604020104020204" pitchFamily="34" charset="0"/>
            </a:endParaRPr>
          </a:p>
        </p:txBody>
      </p:sp>
      <p:sp>
        <p:nvSpPr>
          <p:cNvPr id="3" name="Content Placeholder 2">
            <a:extLst>
              <a:ext uri="{FF2B5EF4-FFF2-40B4-BE49-F238E27FC236}">
                <a16:creationId xmlns:a16="http://schemas.microsoft.com/office/drawing/2014/main" id="{49DE8A46-F862-E607-E9A6-78D875699A4F}"/>
              </a:ext>
            </a:extLst>
          </p:cNvPr>
          <p:cNvSpPr>
            <a:spLocks noGrp="1"/>
          </p:cNvSpPr>
          <p:nvPr>
            <p:ph idx="1"/>
          </p:nvPr>
        </p:nvSpPr>
        <p:spPr>
          <a:xfrm>
            <a:off x="827700" y="1778605"/>
            <a:ext cx="6711654" cy="4195481"/>
          </a:xfrm>
        </p:spPr>
        <p:txBody>
          <a:bodyPr>
            <a:normAutofit fontScale="92500" lnSpcReduction="20000"/>
          </a:bodyPr>
          <a:lstStyle/>
          <a:p>
            <a:pPr algn="l">
              <a:lnSpc>
                <a:spcPct val="250000"/>
              </a:lnSpc>
            </a:pPr>
            <a:r>
              <a:rPr lang="en-US" b="0" i="0" u="none" strike="noStrike" baseline="0" dirty="0">
                <a:latin typeface="CIDFont+F1"/>
              </a:rPr>
              <a:t>1. Password Policies</a:t>
            </a:r>
          </a:p>
          <a:p>
            <a:pPr algn="l">
              <a:lnSpc>
                <a:spcPct val="250000"/>
              </a:lnSpc>
            </a:pPr>
            <a:r>
              <a:rPr lang="en-US" b="0" i="0" u="none" strike="noStrike" baseline="0" dirty="0">
                <a:latin typeface="CIDFont+F1"/>
              </a:rPr>
              <a:t>2. Multi-Factor Authentication (MFA)</a:t>
            </a:r>
          </a:p>
          <a:p>
            <a:pPr algn="l">
              <a:lnSpc>
                <a:spcPct val="250000"/>
              </a:lnSpc>
            </a:pPr>
            <a:r>
              <a:rPr lang="en-US" sz="2400" b="0" i="0" u="none" strike="noStrike" baseline="0" dirty="0">
                <a:latin typeface="CIDFont+F1"/>
              </a:rPr>
              <a:t>3. Monitoring and Detection</a:t>
            </a:r>
            <a:endParaRPr lang="en-US" dirty="0">
              <a:latin typeface="CIDFont+F1"/>
            </a:endParaRPr>
          </a:p>
          <a:p>
            <a:pPr algn="l">
              <a:lnSpc>
                <a:spcPct val="250000"/>
              </a:lnSpc>
            </a:pPr>
            <a:r>
              <a:rPr lang="en-US" sz="2400" b="0" i="0" u="none" strike="noStrike" baseline="0" dirty="0">
                <a:latin typeface="CIDFont+F1"/>
              </a:rPr>
              <a:t>4. Incident Response Plan</a:t>
            </a:r>
          </a:p>
          <a:p>
            <a:pPr algn="l">
              <a:lnSpc>
                <a:spcPct val="250000"/>
              </a:lnSpc>
            </a:pPr>
            <a:r>
              <a:rPr lang="en-US" sz="2400" b="0" i="0" u="none" strike="noStrike" baseline="0" dirty="0">
                <a:latin typeface="CIDFont+F1"/>
              </a:rPr>
              <a:t>5. Security Awareness Training</a:t>
            </a:r>
            <a:endParaRPr lang="en-US" sz="1800" dirty="0">
              <a:latin typeface="Abadi" panose="020B0604020104020204" pitchFamily="34" charset="0"/>
            </a:endParaRPr>
          </a:p>
        </p:txBody>
      </p:sp>
    </p:spTree>
    <p:extLst>
      <p:ext uri="{BB962C8B-B14F-4D97-AF65-F5344CB8AC3E}">
        <p14:creationId xmlns:p14="http://schemas.microsoft.com/office/powerpoint/2010/main" val="418193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r>
              <a:t>Key Takeaways:</a:t>
            </a:r>
          </a:p>
          <a:p>
            <a:r>
              <a:t>- Brute Force Attack is a method of gaining unauthorized access by trying all possible combinations.</a:t>
            </a:r>
          </a:p>
          <a:p>
            <a:r>
              <a:t>- It can cause financial, reputational, and security damage.</a:t>
            </a:r>
          </a:p>
          <a:p>
            <a:r>
              <a:t>- Preventative measures like strong passwords, 2FA, and login limits are critical.</a:t>
            </a:r>
          </a:p>
          <a:p>
            <a:r>
              <a:t>Apply security best practices to protect systems and data.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7EDB8B-83FD-2ED7-AC3F-63F6D8E1C8C0}"/>
              </a:ext>
            </a:extLst>
          </p:cNvPr>
          <p:cNvSpPr>
            <a:spLocks noGrp="1"/>
          </p:cNvSpPr>
          <p:nvPr>
            <p:ph idx="1"/>
          </p:nvPr>
        </p:nvSpPr>
        <p:spPr>
          <a:xfrm>
            <a:off x="672252" y="2662519"/>
            <a:ext cx="7612212" cy="4195481"/>
          </a:xfrm>
        </p:spPr>
        <p:txBody>
          <a:bodyPr>
            <a:normAutofit/>
          </a:bodyPr>
          <a:lstStyle/>
          <a:p>
            <a:pPr marL="0" indent="0" algn="ctr">
              <a:buNone/>
            </a:pPr>
            <a:r>
              <a:rPr lang="en-US" sz="7200">
                <a:solidFill>
                  <a:srgbClr val="FF0000"/>
                </a:solidFill>
              </a:rPr>
              <a:t>Thank you</a:t>
            </a:r>
            <a:endParaRPr lang="en-US" sz="7200" dirty="0">
              <a:solidFill>
                <a:srgbClr val="FF0000"/>
              </a:solidFill>
            </a:endParaRPr>
          </a:p>
        </p:txBody>
      </p:sp>
    </p:spTree>
    <p:extLst>
      <p:ext uri="{BB962C8B-B14F-4D97-AF65-F5344CB8AC3E}">
        <p14:creationId xmlns:p14="http://schemas.microsoft.com/office/powerpoint/2010/main" val="2434448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a:t>
            </a:r>
          </a:p>
        </p:txBody>
      </p:sp>
      <p:sp>
        <p:nvSpPr>
          <p:cNvPr id="3" name="Content Placeholder 2"/>
          <p:cNvSpPr>
            <a:spLocks noGrp="1"/>
          </p:cNvSpPr>
          <p:nvPr>
            <p:ph idx="1"/>
          </p:nvPr>
        </p:nvSpPr>
        <p:spPr/>
        <p:txBody>
          <a:bodyPr/>
          <a:lstStyle/>
          <a:p>
            <a:r>
              <a:t>What is a Brute Force Attack?</a:t>
            </a:r>
          </a:p>
          <a:p>
            <a:r>
              <a:t>It is a cyber-attack technique aimed at cracking passwords or gaining access to systems by trying all possible combinations until the correct one is found.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Definition of Brute Force Attack</a:t>
            </a:r>
          </a:p>
        </p:txBody>
      </p:sp>
      <p:sp>
        <p:nvSpPr>
          <p:cNvPr id="3" name="Content Placeholder 2"/>
          <p:cNvSpPr>
            <a:spLocks noGrp="1"/>
          </p:cNvSpPr>
          <p:nvPr>
            <p:ph idx="1"/>
          </p:nvPr>
        </p:nvSpPr>
        <p:spPr/>
        <p:txBody>
          <a:bodyPr/>
          <a:lstStyle/>
          <a:p>
            <a:r>
              <a:rPr dirty="0"/>
              <a:t>A Brute Force Attack involves:</a:t>
            </a:r>
          </a:p>
          <a:p>
            <a:r>
              <a:rPr dirty="0"/>
              <a:t>- Trying all possible combinations of passwords or keys until the correct one is found.</a:t>
            </a:r>
          </a:p>
          <a:p>
            <a:r>
              <a:rPr dirty="0"/>
              <a:t>- It relies on computational power rather than exploiting software vulnerabilities.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Mechanism of Brute Force Attack</a:t>
            </a:r>
          </a:p>
        </p:txBody>
      </p:sp>
      <p:sp>
        <p:nvSpPr>
          <p:cNvPr id="3" name="Content Placeholder 2"/>
          <p:cNvSpPr>
            <a:spLocks noGrp="1"/>
          </p:cNvSpPr>
          <p:nvPr>
            <p:ph idx="1"/>
          </p:nvPr>
        </p:nvSpPr>
        <p:spPr/>
        <p:txBody>
          <a:bodyPr/>
          <a:lstStyle/>
          <a:p>
            <a:r>
              <a:t>1. Target Identification: Identifying a target system (e.g., user accounts or encrypted data).</a:t>
            </a:r>
          </a:p>
          <a:p>
            <a:r>
              <a:t>2. Information Gathering: Understanding the system and its authentication methods.</a:t>
            </a:r>
          </a:p>
          <a:p>
            <a:r>
              <a:t>3. Launching the Attack: Automated tools try all possible combinations.</a:t>
            </a:r>
          </a:p>
          <a:p>
            <a:r>
              <a:t>4. Success: Once the correct combination is found, the attacker gains access.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Types of Brute Force Attacks</a:t>
            </a:r>
          </a:p>
        </p:txBody>
      </p:sp>
      <p:sp>
        <p:nvSpPr>
          <p:cNvPr id="3" name="Content Placeholder 2"/>
          <p:cNvSpPr>
            <a:spLocks noGrp="1"/>
          </p:cNvSpPr>
          <p:nvPr>
            <p:ph idx="1"/>
          </p:nvPr>
        </p:nvSpPr>
        <p:spPr/>
        <p:txBody>
          <a:bodyPr/>
          <a:lstStyle/>
          <a:p>
            <a:r>
              <a:rPr dirty="0"/>
              <a:t>1. Simple Brute Force Attack: Tries all possible combinations.</a:t>
            </a:r>
            <a:endParaRPr lang="ar-EG" dirty="0"/>
          </a:p>
          <a:p>
            <a:pPr marL="0" indent="0">
              <a:buNone/>
            </a:pPr>
            <a:endParaRPr dirty="0"/>
          </a:p>
          <a:p>
            <a:r>
              <a:rPr dirty="0"/>
              <a:t>2. Dictionary Attack: Uses a pre-built list of common or likely passwords.</a:t>
            </a:r>
            <a:endParaRPr lang="ar-EG" dirty="0"/>
          </a:p>
          <a:p>
            <a:pPr marL="0" indent="0">
              <a:buNone/>
            </a:pPr>
            <a:endParaRPr dirty="0"/>
          </a:p>
          <a:p>
            <a:r>
              <a:rPr dirty="0"/>
              <a:t>3. Advanced Brute Force Attack: Uses statistical analysis to prioritize likely combinations.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Examples of Brute Force Attacks</a:t>
            </a:r>
          </a:p>
        </p:txBody>
      </p:sp>
      <p:sp>
        <p:nvSpPr>
          <p:cNvPr id="3" name="Content Placeholder 2"/>
          <p:cNvSpPr>
            <a:spLocks noGrp="1"/>
          </p:cNvSpPr>
          <p:nvPr>
            <p:ph idx="1"/>
          </p:nvPr>
        </p:nvSpPr>
        <p:spPr/>
        <p:txBody>
          <a:bodyPr/>
          <a:lstStyle/>
          <a:p>
            <a:r>
              <a:t>- Cracking user account passwords (e.g., email or social media accounts).</a:t>
            </a:r>
          </a:p>
          <a:p>
            <a:r>
              <a:t>- Decrypting data (e.g., files protected by strong passwords).</a:t>
            </a:r>
          </a:p>
          <a:p>
            <a:r>
              <a:t>- Breaking into networks by trying Wi-Fi keys.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4D04-F60D-BA1B-7449-DDD1DEEE76EC}"/>
              </a:ext>
            </a:extLst>
          </p:cNvPr>
          <p:cNvSpPr>
            <a:spLocks noGrp="1"/>
          </p:cNvSpPr>
          <p:nvPr>
            <p:ph type="title"/>
          </p:nvPr>
        </p:nvSpPr>
        <p:spPr>
          <a:xfrm>
            <a:off x="0" y="0"/>
            <a:ext cx="6071616" cy="960120"/>
          </a:xfrm>
        </p:spPr>
        <p:txBody>
          <a:bodyPr/>
          <a:lstStyle/>
          <a:p>
            <a:r>
              <a:rPr lang="en-US" b="1" i="0" dirty="0">
                <a:effectLst/>
                <a:latin typeface="sohne"/>
              </a:rPr>
              <a:t>Start Investigation</a:t>
            </a:r>
            <a:br>
              <a:rPr lang="en-US" b="1" i="0" dirty="0">
                <a:effectLst/>
                <a:latin typeface="sohne"/>
              </a:rPr>
            </a:br>
            <a:endParaRPr lang="en-US" dirty="0"/>
          </a:p>
        </p:txBody>
      </p:sp>
      <p:pic>
        <p:nvPicPr>
          <p:cNvPr id="5" name="Content Placeholder 4">
            <a:extLst>
              <a:ext uri="{FF2B5EF4-FFF2-40B4-BE49-F238E27FC236}">
                <a16:creationId xmlns:a16="http://schemas.microsoft.com/office/drawing/2014/main" id="{F6C6BBC4-A646-0D70-D362-CF96B1A41DA8}"/>
              </a:ext>
            </a:extLst>
          </p:cNvPr>
          <p:cNvPicPr>
            <a:picLocks noGrp="1" noChangeAspect="1"/>
          </p:cNvPicPr>
          <p:nvPr>
            <p:ph idx="1"/>
          </p:nvPr>
        </p:nvPicPr>
        <p:blipFill>
          <a:blip r:embed="rId2"/>
          <a:stretch>
            <a:fillRect/>
          </a:stretch>
        </p:blipFill>
        <p:spPr>
          <a:xfrm>
            <a:off x="751872" y="3305878"/>
            <a:ext cx="7457376" cy="2688336"/>
          </a:xfrm>
        </p:spPr>
      </p:pic>
      <p:sp>
        <p:nvSpPr>
          <p:cNvPr id="8" name="TextBox 7">
            <a:extLst>
              <a:ext uri="{FF2B5EF4-FFF2-40B4-BE49-F238E27FC236}">
                <a16:creationId xmlns:a16="http://schemas.microsoft.com/office/drawing/2014/main" id="{1641DADC-1617-8E06-D4C7-781E13E2BAAD}"/>
              </a:ext>
            </a:extLst>
          </p:cNvPr>
          <p:cNvSpPr txBox="1"/>
          <p:nvPr/>
        </p:nvSpPr>
        <p:spPr>
          <a:xfrm>
            <a:off x="182880" y="2341079"/>
            <a:ext cx="8595360" cy="923330"/>
          </a:xfrm>
          <a:prstGeom prst="rect">
            <a:avLst/>
          </a:prstGeom>
          <a:noFill/>
        </p:spPr>
        <p:txBody>
          <a:bodyPr wrap="square" rtlCol="0">
            <a:spAutoFit/>
          </a:bodyPr>
          <a:lstStyle/>
          <a:p>
            <a:r>
              <a:rPr lang="en-US" dirty="0"/>
              <a:t>Start investigations to know What is IP address of the server targeted </a:t>
            </a:r>
          </a:p>
          <a:p>
            <a:r>
              <a:rPr lang="en-US" dirty="0"/>
              <a:t>By the attacker’s brute-force attack  </a:t>
            </a:r>
          </a:p>
          <a:p>
            <a:endParaRPr lang="en-US" dirty="0"/>
          </a:p>
        </p:txBody>
      </p:sp>
    </p:spTree>
    <p:extLst>
      <p:ext uri="{BB962C8B-B14F-4D97-AF65-F5344CB8AC3E}">
        <p14:creationId xmlns:p14="http://schemas.microsoft.com/office/powerpoint/2010/main" val="2253012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967F-D8E0-8005-B2F3-D2DF4AA7BC58}"/>
              </a:ext>
            </a:extLst>
          </p:cNvPr>
          <p:cNvSpPr>
            <a:spLocks noGrp="1"/>
          </p:cNvSpPr>
          <p:nvPr>
            <p:ph type="title"/>
          </p:nvPr>
        </p:nvSpPr>
        <p:spPr>
          <a:xfrm>
            <a:off x="484710" y="452718"/>
            <a:ext cx="7461426" cy="1400530"/>
          </a:xfrm>
        </p:spPr>
        <p:txBody>
          <a:bodyPr/>
          <a:lstStyle/>
          <a:p>
            <a:r>
              <a:rPr lang="en-US" sz="3000" dirty="0"/>
              <a:t>We got 2 artifacts that could be used which are pcap file and authentication log</a:t>
            </a:r>
          </a:p>
        </p:txBody>
      </p:sp>
      <p:pic>
        <p:nvPicPr>
          <p:cNvPr id="5" name="Content Placeholder 4">
            <a:extLst>
              <a:ext uri="{FF2B5EF4-FFF2-40B4-BE49-F238E27FC236}">
                <a16:creationId xmlns:a16="http://schemas.microsoft.com/office/drawing/2014/main" id="{937DEA28-13AD-567A-107F-481679C1E39F}"/>
              </a:ext>
            </a:extLst>
          </p:cNvPr>
          <p:cNvPicPr>
            <a:picLocks noGrp="1" noChangeAspect="1"/>
          </p:cNvPicPr>
          <p:nvPr>
            <p:ph idx="1"/>
          </p:nvPr>
        </p:nvPicPr>
        <p:blipFill>
          <a:blip r:embed="rId2"/>
          <a:stretch>
            <a:fillRect/>
          </a:stretch>
        </p:blipFill>
        <p:spPr>
          <a:xfrm>
            <a:off x="0" y="2313432"/>
            <a:ext cx="9144000" cy="4091849"/>
          </a:xfrm>
        </p:spPr>
      </p:pic>
    </p:spTree>
    <p:extLst>
      <p:ext uri="{BB962C8B-B14F-4D97-AF65-F5344CB8AC3E}">
        <p14:creationId xmlns:p14="http://schemas.microsoft.com/office/powerpoint/2010/main" val="31559907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561</TotalTime>
  <Words>983</Words>
  <Application>Microsoft Office PowerPoint</Application>
  <PresentationFormat>On-screen Show (4:3)</PresentationFormat>
  <Paragraphs>91</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Abadi</vt:lpstr>
      <vt:lpstr>Arial</vt:lpstr>
      <vt:lpstr>Century Gothic</vt:lpstr>
      <vt:lpstr>CIDFont+F1</vt:lpstr>
      <vt:lpstr>sohne</vt:lpstr>
      <vt:lpstr>source-serif-pro</vt:lpstr>
      <vt:lpstr>Wingdings</vt:lpstr>
      <vt:lpstr>Wingdings 3</vt:lpstr>
      <vt:lpstr>Ion</vt:lpstr>
      <vt:lpstr>Team_1(Blue_Pr0s) </vt:lpstr>
      <vt:lpstr>Brute Force Attack: Definition, Mechanism, and Solutions</vt:lpstr>
      <vt:lpstr>Introduction</vt:lpstr>
      <vt:lpstr>Definition of Brute Force Attack</vt:lpstr>
      <vt:lpstr>Mechanism of Brute Force Attack</vt:lpstr>
      <vt:lpstr>Types of Brute Force Attacks</vt:lpstr>
      <vt:lpstr>Examples of Brute Force Attacks</vt:lpstr>
      <vt:lpstr>Start Investigation </vt:lpstr>
      <vt:lpstr>We got 2 artifacts that could be used which are pcap file and authentication log</vt:lpstr>
      <vt:lpstr>we could notice is that there are multiple RDP connection from this specific IP address to private IP address which should be the webserver that we got this network capture file from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Impact of Brute Force Attacks</vt:lpstr>
      <vt:lpstr>Root Cause Analysis</vt:lpstr>
      <vt:lpstr>How to Avoid Brute Force Attacks?</vt:lpstr>
      <vt:lpstr>Here are some ways you can protect users from brute-force attacks as administrators of an organization: </vt:lpstr>
      <vt:lpstr>Containment and Eradication</vt:lpstr>
      <vt:lpstr>Recovery</vt:lpstr>
      <vt:lpstr>Lessons Learned</vt:lpstr>
      <vt:lpstr>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Bahaa Boghdady</dc:creator>
  <cp:keywords/>
  <dc:description>generated using python-pptx</dc:description>
  <cp:lastModifiedBy>Bahaa Boghdady</cp:lastModifiedBy>
  <cp:revision>5</cp:revision>
  <cp:lastPrinted>2024-10-02T12:16:15Z</cp:lastPrinted>
  <dcterms:created xsi:type="dcterms:W3CDTF">2013-01-27T09:14:16Z</dcterms:created>
  <dcterms:modified xsi:type="dcterms:W3CDTF">2024-10-02T17:10:22Z</dcterms:modified>
  <cp:category/>
</cp:coreProperties>
</file>